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75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6" r:id="rId16"/>
    <p:sldId id="277" r:id="rId17"/>
    <p:sldId id="270" r:id="rId18"/>
    <p:sldId id="268" r:id="rId19"/>
    <p:sldId id="271" r:id="rId20"/>
    <p:sldId id="272" r:id="rId21"/>
    <p:sldId id="273" r:id="rId22"/>
    <p:sldId id="27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sz="2400" dirty="0" smtClean="0">
                <a:solidFill>
                  <a:srgbClr val="FF0000"/>
                </a:solidFill>
              </a:rPr>
              <a:t>Dr S Jaya Sandeep</a:t>
            </a:r>
            <a:endParaRPr lang="en-IN" sz="2400" dirty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000" dirty="0" smtClean="0">
                <a:solidFill>
                  <a:srgbClr val="0070C0"/>
                </a:solidFill>
              </a:rPr>
              <a:t>Anatomy of nasal septum</a:t>
            </a:r>
            <a:endParaRPr lang="en-IN" sz="2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Deflections may develop at any of the septal articulations</a:t>
            </a:r>
          </a:p>
          <a:p>
            <a:r>
              <a:rPr lang="en-US" sz="2400" dirty="0"/>
              <a:t>and </a:t>
            </a:r>
            <a:r>
              <a:rPr lang="en-US" sz="2400" dirty="0">
                <a:solidFill>
                  <a:srgbClr val="FFFF00"/>
                </a:solidFill>
              </a:rPr>
              <a:t>spurs</a:t>
            </a:r>
            <a:r>
              <a:rPr lang="en-US" sz="2400" dirty="0"/>
              <a:t> may also be found where the quadrilateral</a:t>
            </a:r>
          </a:p>
          <a:p>
            <a:r>
              <a:rPr lang="en-US" sz="2400" dirty="0"/>
              <a:t>cartilage sends small processes between the</a:t>
            </a:r>
          </a:p>
          <a:p>
            <a:r>
              <a:rPr lang="en-IN" sz="2400" dirty="0"/>
              <a:t>ethmoid and vomer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r>
              <a:rPr lang="en-IN" sz="2400" dirty="0"/>
              <a:t>S</a:t>
            </a:r>
            <a:r>
              <a:rPr lang="en-IN" sz="2400" dirty="0" smtClean="0"/>
              <a:t>uch </a:t>
            </a:r>
            <a:r>
              <a:rPr lang="en-IN" sz="2400" dirty="0"/>
              <a:t>deflections</a:t>
            </a:r>
          </a:p>
          <a:p>
            <a:r>
              <a:rPr lang="en-US" sz="2400" dirty="0"/>
              <a:t>are far commoner in men than women, they</a:t>
            </a:r>
          </a:p>
          <a:p>
            <a:r>
              <a:rPr lang="en-US" sz="2400" dirty="0"/>
              <a:t>are most likely to be acquired due to trauma than be</a:t>
            </a:r>
          </a:p>
          <a:p>
            <a:r>
              <a:rPr lang="en-IN" sz="2400" dirty="0" smtClean="0"/>
              <a:t>Congenital.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Clinical  importance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1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</a:t>
            </a:r>
          </a:p>
          <a:p>
            <a:r>
              <a:rPr lang="en-US" sz="2400" dirty="0"/>
              <a:t>mucous membrane is predominantly respiratory with</a:t>
            </a:r>
          </a:p>
          <a:p>
            <a:r>
              <a:rPr lang="en-US" sz="2400" dirty="0"/>
              <a:t>a small area of olfactory epithelium superiorly adjacent</a:t>
            </a:r>
          </a:p>
          <a:p>
            <a:r>
              <a:rPr lang="en-IN" sz="2400" dirty="0"/>
              <a:t>to the cribriform </a:t>
            </a:r>
            <a:r>
              <a:rPr lang="en-IN" sz="2400" dirty="0" smtClean="0"/>
              <a:t>plate.</a:t>
            </a:r>
          </a:p>
          <a:p>
            <a:endParaRPr lang="en-IN" sz="2400" dirty="0"/>
          </a:p>
          <a:p>
            <a:r>
              <a:rPr lang="en-IN" sz="2400" dirty="0"/>
              <a:t>R</a:t>
            </a:r>
            <a:r>
              <a:rPr lang="en-IN" sz="2400" dirty="0" smtClean="0"/>
              <a:t>espiratory epithelium </a:t>
            </a:r>
            <a:r>
              <a:rPr lang="en-IN" sz="2400" dirty="0"/>
              <a:t>is</a:t>
            </a:r>
          </a:p>
          <a:p>
            <a:r>
              <a:rPr lang="en-US" sz="2400" dirty="0"/>
              <a:t>composed of ciliated and </a:t>
            </a:r>
            <a:r>
              <a:rPr lang="en-US" sz="2400" dirty="0" smtClean="0"/>
              <a:t>non-ciliated pseudo stratified</a:t>
            </a:r>
            <a:endParaRPr lang="en-US" sz="2400" dirty="0"/>
          </a:p>
          <a:p>
            <a:r>
              <a:rPr lang="en-US" sz="2400" dirty="0"/>
              <a:t>columnar cells</a:t>
            </a:r>
            <a:r>
              <a:rPr lang="en-US" sz="2400" dirty="0" smtClean="0"/>
              <a:t>, </a:t>
            </a:r>
            <a:r>
              <a:rPr lang="en-US" sz="2400" dirty="0"/>
              <a:t>basal pluripotential stem cells and</a:t>
            </a:r>
          </a:p>
          <a:p>
            <a:r>
              <a:rPr lang="en-IN" sz="2400" dirty="0"/>
              <a:t>goblet cells</a:t>
            </a:r>
            <a:r>
              <a:rPr lang="en-IN" sz="2400" dirty="0" smtClean="0"/>
              <a:t>.</a:t>
            </a:r>
          </a:p>
          <a:p>
            <a:endParaRPr lang="en-IN" sz="2400" dirty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Histology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Micro villi </a:t>
            </a:r>
            <a:r>
              <a:rPr lang="en-US" sz="2400" dirty="0"/>
              <a:t>– Cytoplasmic extensions which increase surface area and prevent drying</a:t>
            </a:r>
          </a:p>
          <a:p>
            <a:endParaRPr lang="en-IN" sz="2400" dirty="0" smtClean="0"/>
          </a:p>
          <a:p>
            <a:r>
              <a:rPr lang="en-IN" sz="2400" dirty="0" smtClean="0"/>
              <a:t>Seromucinous glands are present in submucosa and are more important in mucus production in the nasal cavity then the goblet cells which are more numerous in paranasal sinuses.</a:t>
            </a:r>
          </a:p>
          <a:p>
            <a:endParaRPr lang="en-IN" sz="2400" dirty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histology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47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303776"/>
          </a:xfrm>
        </p:spPr>
        <p:txBody>
          <a:bodyPr>
            <a:noAutofit/>
          </a:bodyPr>
          <a:lstStyle/>
          <a:p>
            <a:r>
              <a:rPr lang="en-US" sz="2400" dirty="0" smtClean="0"/>
              <a:t>1) </a:t>
            </a:r>
            <a:r>
              <a:rPr lang="en-US" sz="2400" dirty="0" err="1" smtClean="0">
                <a:solidFill>
                  <a:srgbClr val="FFFF00"/>
                </a:solidFill>
              </a:rPr>
              <a:t>Sphenopalatine</a:t>
            </a:r>
            <a:r>
              <a:rPr lang="en-US" sz="2400" dirty="0" smtClean="0">
                <a:solidFill>
                  <a:srgbClr val="FFFF00"/>
                </a:solidFill>
              </a:rPr>
              <a:t> </a:t>
            </a:r>
            <a:r>
              <a:rPr lang="en-US" sz="2400" dirty="0">
                <a:solidFill>
                  <a:srgbClr val="FFFF00"/>
                </a:solidFill>
              </a:rPr>
              <a:t>artery </a:t>
            </a:r>
            <a:r>
              <a:rPr lang="en-US" sz="2400" dirty="0"/>
              <a:t>(Br of maxillary-Br of external carotid)          </a:t>
            </a:r>
          </a:p>
          <a:p>
            <a:pPr marL="514350" indent="-514350"/>
            <a:r>
              <a:rPr lang="en-US" sz="2400" dirty="0"/>
              <a:t>                   -Posteroinferior </a:t>
            </a:r>
            <a:r>
              <a:rPr lang="en-US" sz="2400" dirty="0" smtClean="0"/>
              <a:t>septum</a:t>
            </a:r>
          </a:p>
          <a:p>
            <a:pPr marL="514350" indent="-514350"/>
            <a:r>
              <a:rPr lang="en-US" sz="2400" dirty="0" smtClean="0"/>
              <a:t>2</a:t>
            </a:r>
            <a:r>
              <a:rPr lang="en-US" sz="2400" dirty="0"/>
              <a:t>) </a:t>
            </a:r>
            <a:r>
              <a:rPr lang="en-US" sz="2400" dirty="0">
                <a:solidFill>
                  <a:srgbClr val="FFFF00"/>
                </a:solidFill>
              </a:rPr>
              <a:t>Greater palatine artery </a:t>
            </a:r>
            <a:r>
              <a:rPr lang="en-US" sz="2400" dirty="0"/>
              <a:t>(Br of Maxillary)</a:t>
            </a:r>
          </a:p>
          <a:p>
            <a:pPr marL="514350" indent="-514350"/>
            <a:r>
              <a:rPr lang="en-US" sz="2400" dirty="0"/>
              <a:t>              </a:t>
            </a:r>
            <a:r>
              <a:rPr lang="en-US" sz="2400" dirty="0" smtClean="0"/>
              <a:t>-Anteroinferior </a:t>
            </a:r>
            <a:r>
              <a:rPr lang="en-US" sz="2400" dirty="0"/>
              <a:t>portion after entering via   </a:t>
            </a:r>
          </a:p>
          <a:p>
            <a:pPr marL="514350" indent="-514350"/>
            <a:r>
              <a:rPr lang="en-US" sz="2400" dirty="0"/>
              <a:t>                incisive canal</a:t>
            </a:r>
          </a:p>
          <a:p>
            <a:r>
              <a:rPr lang="en-US" sz="2400" dirty="0"/>
              <a:t>3</a:t>
            </a:r>
            <a:r>
              <a:rPr lang="en-US" sz="2400" dirty="0">
                <a:solidFill>
                  <a:srgbClr val="FFFF00"/>
                </a:solidFill>
              </a:rPr>
              <a:t>) Superior labial artery </a:t>
            </a:r>
            <a:r>
              <a:rPr lang="en-US" sz="2400" dirty="0"/>
              <a:t>(Br of Facial) –</a:t>
            </a:r>
            <a:r>
              <a:rPr lang="en-US" sz="2400" dirty="0" smtClean="0"/>
              <a:t>Anteriorly, </a:t>
            </a:r>
            <a:r>
              <a:rPr lang="en-US" sz="2400" dirty="0"/>
              <a:t>in particular to </a:t>
            </a:r>
            <a:r>
              <a:rPr lang="en-US" sz="2400" i="1" dirty="0"/>
              <a:t>Kiesselbach's </a:t>
            </a:r>
            <a:r>
              <a:rPr lang="en-US" sz="2400" i="1" dirty="0" smtClean="0"/>
              <a:t>plexus </a:t>
            </a:r>
            <a:r>
              <a:rPr lang="en-US" sz="2400" dirty="0" smtClean="0"/>
              <a:t>which is </a:t>
            </a:r>
            <a:r>
              <a:rPr lang="en-US" sz="2400" dirty="0"/>
              <a:t>situated in </a:t>
            </a:r>
            <a:r>
              <a:rPr lang="en-US" sz="2400" i="1" dirty="0"/>
              <a:t>Little's area </a:t>
            </a:r>
            <a:r>
              <a:rPr lang="en-US" sz="2400" dirty="0"/>
              <a:t>on the anterior septum </a:t>
            </a:r>
            <a:r>
              <a:rPr lang="en-US" sz="2400" dirty="0" smtClean="0"/>
              <a:t>– a source </a:t>
            </a:r>
            <a:r>
              <a:rPr lang="en-US" sz="2400" dirty="0"/>
              <a:t>of epistaxis</a:t>
            </a:r>
          </a:p>
          <a:p>
            <a:pPr marL="514350" indent="-514350"/>
            <a:endParaRPr lang="en-US" sz="2400" dirty="0"/>
          </a:p>
          <a:p>
            <a:pPr marL="514350" indent="-514350"/>
            <a:r>
              <a:rPr lang="en-US" sz="2400" dirty="0"/>
              <a:t>4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FFFF00"/>
                </a:solidFill>
              </a:rPr>
              <a:t>Ant </a:t>
            </a:r>
            <a:r>
              <a:rPr lang="en-US" sz="2400" dirty="0">
                <a:solidFill>
                  <a:srgbClr val="FFFF00"/>
                </a:solidFill>
              </a:rPr>
              <a:t>and Post Ethmoid Arteries </a:t>
            </a:r>
            <a:r>
              <a:rPr lang="en-US" sz="2400" dirty="0"/>
              <a:t>(Br of ICA)-</a:t>
            </a:r>
            <a:r>
              <a:rPr lang="en-US" sz="2400" dirty="0" smtClean="0"/>
              <a:t>Superiorly, also contributes to </a:t>
            </a:r>
            <a:r>
              <a:rPr lang="en-US" sz="2400" i="1" dirty="0"/>
              <a:t>Kiesselbach's plexus </a:t>
            </a:r>
            <a:r>
              <a:rPr lang="en-US" sz="2400" i="1" dirty="0" smtClean="0"/>
              <a:t>.</a:t>
            </a:r>
            <a:endParaRPr lang="en-US" sz="2400" dirty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Blood supply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115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enovo\Desktop\study\Scott-Brown’s Otorhinolaryngology, Head and Neck Surgery\Part 13 The nose and paranasal sinuses\104 Anatomy of the nose and paranasal sinuses\104.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407155"/>
            <a:ext cx="8763000" cy="53186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377977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2400" dirty="0" smtClean="0"/>
              <a:t>Kisslebacks plexus is formed by </a:t>
            </a:r>
          </a:p>
          <a:p>
            <a:endParaRPr lang="en-US" sz="2400" dirty="0" smtClean="0"/>
          </a:p>
          <a:p>
            <a:r>
              <a:rPr lang="en-US" sz="2400" dirty="0" smtClean="0"/>
              <a:t>Anterior ethmoidal artery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Septal branch of </a:t>
            </a:r>
            <a:r>
              <a:rPr lang="en-US" sz="2400" dirty="0" smtClean="0"/>
              <a:t>superior labial artery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Septal branch of </a:t>
            </a:r>
            <a:r>
              <a:rPr lang="en-US" sz="2400" dirty="0" smtClean="0"/>
              <a:t>sphenopalatine artery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Septal branch of greater </a:t>
            </a:r>
            <a:r>
              <a:rPr lang="en-US" sz="2400" dirty="0" smtClean="0"/>
              <a:t>palatine artery</a:t>
            </a:r>
            <a:endParaRPr lang="en-US" sz="2400" dirty="0"/>
          </a:p>
          <a:p>
            <a:endParaRPr lang="en-IN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Little’s area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3393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object 3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246517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/>
              <a:t>The cavernous venous system drains via the sphenopalatine</a:t>
            </a:r>
          </a:p>
          <a:p>
            <a:r>
              <a:rPr lang="en-US" sz="2400" dirty="0"/>
              <a:t>vessels into the pterygoid plexus posteriorly</a:t>
            </a:r>
          </a:p>
          <a:p>
            <a:r>
              <a:rPr lang="en-US" sz="2400" dirty="0"/>
              <a:t>and into the facial veins anteriorly.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Superiorly </a:t>
            </a:r>
            <a:r>
              <a:rPr lang="en-US" sz="2400" dirty="0"/>
              <a:t>the</a:t>
            </a:r>
          </a:p>
          <a:p>
            <a:r>
              <a:rPr lang="en-US" sz="2400" dirty="0"/>
              <a:t>ethmoidal veins communicate </a:t>
            </a:r>
            <a:r>
              <a:rPr lang="en-US" sz="2400" dirty="0" smtClean="0"/>
              <a:t>with </a:t>
            </a:r>
            <a:r>
              <a:rPr lang="en-US" sz="2400" dirty="0"/>
              <a:t>the superior ophthalmic</a:t>
            </a:r>
          </a:p>
          <a:p>
            <a:r>
              <a:rPr lang="en-US" sz="2400" dirty="0"/>
              <a:t>system and there may be direct intracranial</a:t>
            </a:r>
          </a:p>
          <a:p>
            <a:r>
              <a:rPr lang="en-US" sz="2400" dirty="0"/>
              <a:t>connections through the foramen caecum into the</a:t>
            </a:r>
          </a:p>
          <a:p>
            <a:r>
              <a:rPr lang="en-IN" sz="2400" dirty="0"/>
              <a:t>superior sagittal sinus.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Venous drainage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44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</a:t>
            </a:r>
            <a:r>
              <a:rPr lang="en-US" sz="2400" dirty="0"/>
              <a:t>maxillary division o</a:t>
            </a:r>
            <a:r>
              <a:rPr lang="en-US" sz="2400" dirty="0" smtClean="0"/>
              <a:t>f the trigeminal </a:t>
            </a:r>
            <a:r>
              <a:rPr lang="en-US" sz="2400" dirty="0"/>
              <a:t>nerve provides</a:t>
            </a:r>
          </a:p>
          <a:p>
            <a:r>
              <a:rPr lang="en-US" sz="2400" dirty="0"/>
              <a:t>the </a:t>
            </a:r>
            <a:r>
              <a:rPr lang="en-US" sz="2400" dirty="0" smtClean="0"/>
              <a:t>sensory </a:t>
            </a:r>
            <a:r>
              <a:rPr lang="en-US" sz="2400" dirty="0"/>
              <a:t>supply to the majority of the nasal</a:t>
            </a:r>
          </a:p>
          <a:p>
            <a:r>
              <a:rPr lang="en-IN" sz="2400" dirty="0" smtClean="0"/>
              <a:t>septum.</a:t>
            </a:r>
          </a:p>
          <a:p>
            <a:endParaRPr lang="en-IN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nasopalatine nerve supplies the bulk of</a:t>
            </a:r>
          </a:p>
          <a:p>
            <a:r>
              <a:rPr lang="en-US" sz="2400" dirty="0"/>
              <a:t>the bony septum, entering the nasal cavity via the</a:t>
            </a:r>
          </a:p>
          <a:p>
            <a:r>
              <a:rPr lang="en-IN" sz="2400" dirty="0"/>
              <a:t>sphenopalatine </a:t>
            </a:r>
            <a:r>
              <a:rPr lang="en-IN" sz="2400" dirty="0" smtClean="0"/>
              <a:t>foramen.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Nerve supply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032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The anterosuperior part of the septum is supplied</a:t>
            </a:r>
          </a:p>
          <a:p>
            <a:r>
              <a:rPr lang="en-US" sz="2400" dirty="0"/>
              <a:t>by the anterior ethmoidal branch of the nasociliary</a:t>
            </a:r>
          </a:p>
          <a:p>
            <a:r>
              <a:rPr lang="en-US" sz="2400" dirty="0"/>
              <a:t>nerve and a smaller anteroinferior portion receives</a:t>
            </a:r>
          </a:p>
          <a:p>
            <a:r>
              <a:rPr lang="en-US" sz="2400" dirty="0"/>
              <a:t>a branch from the anterior superior alveolar</a:t>
            </a:r>
          </a:p>
          <a:p>
            <a:r>
              <a:rPr lang="en-US" sz="2400" dirty="0"/>
              <a:t>nerve. </a:t>
            </a:r>
            <a:endParaRPr lang="en-US" sz="2400" dirty="0" smtClean="0"/>
          </a:p>
          <a:p>
            <a:endParaRPr lang="en-US" sz="2400" dirty="0"/>
          </a:p>
          <a:p>
            <a:r>
              <a:rPr lang="en-US" sz="2400" dirty="0" smtClean="0"/>
              <a:t>The </a:t>
            </a:r>
            <a:r>
              <a:rPr lang="en-US" sz="2400" dirty="0"/>
              <a:t>posteroinferior septum also receives a</a:t>
            </a:r>
          </a:p>
          <a:p>
            <a:r>
              <a:rPr lang="en-US" sz="2400" dirty="0"/>
              <a:t>small supply from the nerve to the pterygoid canal</a:t>
            </a:r>
          </a:p>
          <a:p>
            <a:r>
              <a:rPr lang="en-US" sz="2400" dirty="0"/>
              <a:t>and a posterior inferior nasal branch of the anterior</a:t>
            </a:r>
          </a:p>
          <a:p>
            <a:r>
              <a:rPr lang="en-IN" sz="2400" dirty="0"/>
              <a:t>palatine nerve.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Nerve supply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89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primitive septum is initially made entirely of</a:t>
            </a:r>
          </a:p>
          <a:p>
            <a:r>
              <a:rPr lang="en-US" sz="2800" dirty="0"/>
              <a:t>cartilage. </a:t>
            </a:r>
            <a:endParaRPr lang="en-US" sz="2800" dirty="0" smtClean="0"/>
          </a:p>
          <a:p>
            <a:endParaRPr lang="en-US" sz="2800" dirty="0"/>
          </a:p>
          <a:p>
            <a:r>
              <a:rPr lang="en-US" sz="2800" dirty="0" smtClean="0"/>
              <a:t>The </a:t>
            </a:r>
            <a:r>
              <a:rPr lang="en-US" sz="2800" dirty="0"/>
              <a:t>superior part ossifies to form the</a:t>
            </a:r>
          </a:p>
          <a:p>
            <a:r>
              <a:rPr lang="en-US" sz="2800" dirty="0"/>
              <a:t>perpendicular plate of the </a:t>
            </a:r>
            <a:r>
              <a:rPr lang="en-US" sz="2800" dirty="0" smtClean="0"/>
              <a:t>ethmoid </a:t>
            </a:r>
            <a:r>
              <a:rPr lang="en-US" sz="2800" dirty="0"/>
              <a:t>and the vomer in the</a:t>
            </a:r>
          </a:p>
          <a:p>
            <a:r>
              <a:rPr lang="en-IN" sz="2800" dirty="0" smtClean="0"/>
              <a:t>poster inferior </a:t>
            </a:r>
            <a:r>
              <a:rPr lang="en-IN" sz="2800" dirty="0"/>
              <a:t>portion, leaving an </a:t>
            </a:r>
            <a:r>
              <a:rPr lang="en-IN" sz="2800" dirty="0" smtClean="0"/>
              <a:t>antero inferior</a:t>
            </a:r>
            <a:endParaRPr lang="en-IN" sz="2800" dirty="0"/>
          </a:p>
          <a:p>
            <a:r>
              <a:rPr lang="en-IN" sz="2800" dirty="0"/>
              <a:t>quadrilateral cartilaginous plate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Embryology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0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enovo\Desktop\study\Scott-Brown’s Otorhinolaryngology, Head and Neck Surgery\Part 13 The nose and paranasal sinuses\104 Anatomy of the nose and paranasal sinuses\104.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371600"/>
            <a:ext cx="7924799" cy="5486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90532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anterior septum drains with the external nose to</a:t>
            </a:r>
          </a:p>
          <a:p>
            <a:r>
              <a:rPr lang="en-US" sz="2400" dirty="0"/>
              <a:t>the submandibular nodes while drainage is to the</a:t>
            </a:r>
          </a:p>
          <a:p>
            <a:r>
              <a:rPr lang="en-US" sz="2400" dirty="0"/>
              <a:t>retropharyngeal and anterior deep cervical nodes</a:t>
            </a:r>
          </a:p>
          <a:p>
            <a:r>
              <a:rPr lang="en-IN" sz="2400" dirty="0"/>
              <a:t>posteriorly.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Lymphatic drainage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460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878840"/>
          </a:xfrm>
        </p:spPr>
        <p:txBody>
          <a:bodyPr>
            <a:noAutofit/>
          </a:bodyPr>
          <a:lstStyle/>
          <a:p>
            <a:r>
              <a:rPr lang="en-IN" sz="4800" dirty="0" smtClean="0">
                <a:solidFill>
                  <a:srgbClr val="0070C0"/>
                </a:solidFill>
              </a:rPr>
              <a:t>Thank you</a:t>
            </a:r>
            <a:endParaRPr lang="en-IN" sz="4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IN" sz="2400" dirty="0" smtClean="0"/>
              <a:t>The nasal septum is composed of 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Anterior membranous portion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Cartilaginous portion : Quadrilateral cartilage, contribution from upper and lower lateral alar cartilages.</a:t>
            </a:r>
          </a:p>
          <a:p>
            <a:pPr marL="457200" indent="-457200">
              <a:buAutoNum type="arabicPeriod"/>
            </a:pPr>
            <a:r>
              <a:rPr lang="en-IN" sz="2400" dirty="0" smtClean="0"/>
              <a:t>Bony portion : perpendicular plate of ethmoid, vomer and two bony crests of maxilla and palatine.</a:t>
            </a:r>
          </a:p>
          <a:p>
            <a:endParaRPr lang="en-IN" sz="2400" dirty="0"/>
          </a:p>
          <a:p>
            <a:r>
              <a:rPr lang="en-US" sz="2400" dirty="0" smtClean="0"/>
              <a:t>Quadrilateral </a:t>
            </a:r>
            <a:r>
              <a:rPr lang="en-US" sz="2400" dirty="0"/>
              <a:t>cartilage is crucial in development of middle 1/3 of face </a:t>
            </a:r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>
                <a:solidFill>
                  <a:srgbClr val="0070C0"/>
                </a:solidFill>
              </a:rPr>
              <a:t>Nasal septum</a:t>
            </a:r>
            <a:endParaRPr lang="en-IN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lenovo\Desktop\study\Scott-Brown’s Otorhinolaryngology, Head and Neck Surgery\Part 13 The nose and paranasal sinuses\104 Anatomy of the nose and paranasal sinuses\104.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1" y="1371222"/>
            <a:ext cx="7093526" cy="54798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401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object 2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3886199" cy="3922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object 3"/>
          <p:cNvSpPr>
            <a:spLocks noGrp="1"/>
          </p:cNvSpPr>
          <p:nvPr>
            <p:ph sz="quarter" idx="14"/>
          </p:nvPr>
        </p:nvSpPr>
        <p:spPr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686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3-4mm thick in center and 4-8mm anterior inferiorly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FFFF00"/>
                </a:solidFill>
              </a:rPr>
              <a:t>Footplate</a:t>
            </a:r>
            <a:endParaRPr lang="en-US" sz="2400" dirty="0">
              <a:solidFill>
                <a:srgbClr val="FFFF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Bounded firmly by </a:t>
            </a:r>
            <a:r>
              <a:rPr lang="en-US" sz="2400" dirty="0"/>
              <a:t>collagen fibers to bones all around</a:t>
            </a:r>
          </a:p>
          <a:p>
            <a:endParaRPr lang="en-US" sz="2400" dirty="0" smtClean="0"/>
          </a:p>
          <a:p>
            <a:r>
              <a:rPr lang="en-US" sz="2400" dirty="0" smtClean="0"/>
              <a:t>Sits </a:t>
            </a:r>
            <a:r>
              <a:rPr lang="en-US" sz="2400" dirty="0"/>
              <a:t>inferiorly in the nasal crest of </a:t>
            </a:r>
            <a:r>
              <a:rPr lang="en-US" sz="2400" dirty="0">
                <a:solidFill>
                  <a:srgbClr val="FFFF00"/>
                </a:solidFill>
              </a:rPr>
              <a:t>palatine process of maxilla</a:t>
            </a:r>
          </a:p>
          <a:p>
            <a:endParaRPr lang="en-US" sz="2400" dirty="0" smtClean="0"/>
          </a:p>
          <a:p>
            <a:r>
              <a:rPr lang="en-US" sz="2400" dirty="0" smtClean="0"/>
              <a:t>Anteriorly </a:t>
            </a:r>
            <a:r>
              <a:rPr lang="en-US" sz="2400" dirty="0"/>
              <a:t>attached by thin membranous septum to medial crura of lower lateral cartilages</a:t>
            </a:r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b="0" dirty="0">
                <a:solidFill>
                  <a:srgbClr val="0070C0"/>
                </a:solidFill>
              </a:rPr>
              <a:t>Cartilaginous Portion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340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The perpendicular plate forms the superior and</a:t>
            </a:r>
          </a:p>
          <a:p>
            <a:r>
              <a:rPr lang="en-US" sz="2400" dirty="0"/>
              <a:t>anterior bony septum, is continuous above with the</a:t>
            </a:r>
          </a:p>
          <a:p>
            <a:r>
              <a:rPr lang="it-IT" sz="2400" dirty="0"/>
              <a:t>cribriform plate and crista </a:t>
            </a:r>
            <a:r>
              <a:rPr lang="it-IT" sz="2400" dirty="0" smtClean="0"/>
              <a:t>galli.</a:t>
            </a:r>
          </a:p>
          <a:p>
            <a:endParaRPr lang="it-IT" sz="2400" dirty="0"/>
          </a:p>
          <a:p>
            <a:r>
              <a:rPr lang="en-IN" sz="2400" dirty="0"/>
              <a:t>The vomer</a:t>
            </a:r>
          </a:p>
          <a:p>
            <a:r>
              <a:rPr lang="en-US" sz="2400" dirty="0"/>
              <a:t>forms the posterior and inferior nasal septum and</a:t>
            </a:r>
          </a:p>
          <a:p>
            <a:r>
              <a:rPr lang="en-US" sz="2400" dirty="0"/>
              <a:t>articulates by its two alae </a:t>
            </a:r>
            <a:r>
              <a:rPr lang="en-US" sz="2400" dirty="0" smtClean="0"/>
              <a:t>with the rostrum of the sphenoid.</a:t>
            </a:r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Bony portion</a:t>
            </a:r>
            <a:endParaRPr lang="en-IN" sz="2400" b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82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Inferiorly </a:t>
            </a:r>
            <a:r>
              <a:rPr lang="en-US" sz="2400" dirty="0"/>
              <a:t>– Articulates with nasal crest formed by maxilla and palatine bones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Anteriorly </a:t>
            </a:r>
            <a:r>
              <a:rPr lang="en-US" sz="2400" dirty="0"/>
              <a:t>– </a:t>
            </a:r>
            <a:r>
              <a:rPr lang="en-US" sz="2400" dirty="0" smtClean="0"/>
              <a:t>Articulates with </a:t>
            </a:r>
            <a:r>
              <a:rPr lang="en-US" sz="2400" dirty="0"/>
              <a:t>perpendicular plate of ethmoid and </a:t>
            </a:r>
            <a:r>
              <a:rPr lang="en-US" sz="2400" dirty="0" smtClean="0"/>
              <a:t>quadrilateral </a:t>
            </a:r>
            <a:r>
              <a:rPr lang="en-US" sz="2400" dirty="0"/>
              <a:t>cartilage</a:t>
            </a:r>
          </a:p>
          <a:p>
            <a:endParaRPr lang="en-US" sz="2400" dirty="0"/>
          </a:p>
          <a:p>
            <a:r>
              <a:rPr lang="en-US" sz="2400" dirty="0" smtClean="0">
                <a:solidFill>
                  <a:srgbClr val="FFFF00"/>
                </a:solidFill>
              </a:rPr>
              <a:t>Posteriorly </a:t>
            </a:r>
            <a:r>
              <a:rPr lang="en-US" sz="2400" dirty="0"/>
              <a:t>– </a:t>
            </a:r>
            <a:r>
              <a:rPr lang="en-US" sz="2400" dirty="0" smtClean="0"/>
              <a:t>Forms </a:t>
            </a:r>
            <a:r>
              <a:rPr lang="en-US" sz="2400" dirty="0"/>
              <a:t>free edge of </a:t>
            </a:r>
            <a:r>
              <a:rPr lang="en-US" sz="2400" dirty="0" smtClean="0"/>
              <a:t>the septum</a:t>
            </a:r>
            <a:endParaRPr lang="en-US" sz="2400" dirty="0"/>
          </a:p>
          <a:p>
            <a:endParaRPr lang="en-IN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2400" b="0" dirty="0" smtClean="0">
                <a:solidFill>
                  <a:srgbClr val="0070C0"/>
                </a:solidFill>
              </a:rPr>
              <a:t>Vomer bone</a:t>
            </a:r>
            <a:endParaRPr lang="en-IN" sz="2400" b="0" dirty="0"/>
          </a:p>
        </p:txBody>
      </p:sp>
    </p:spTree>
    <p:extLst>
      <p:ext uri="{BB962C8B-B14F-4D97-AF65-F5344CB8AC3E}">
        <p14:creationId xmlns:p14="http://schemas.microsoft.com/office/powerpoint/2010/main" val="163416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knowledgerush.com/wiki_image/8/83/Gray17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325321"/>
            <a:ext cx="6248400" cy="55326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78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180</TotalTime>
  <Words>663</Words>
  <Application>Microsoft Office PowerPoint</Application>
  <PresentationFormat>On-screen Show (4:3)</PresentationFormat>
  <Paragraphs>117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BlackTie</vt:lpstr>
      <vt:lpstr>Anatomy of nasal septum</vt:lpstr>
      <vt:lpstr>Embryology</vt:lpstr>
      <vt:lpstr>Nasal septum</vt:lpstr>
      <vt:lpstr>PowerPoint Presentation</vt:lpstr>
      <vt:lpstr>PowerPoint Presentation</vt:lpstr>
      <vt:lpstr>Cartilaginous Portion</vt:lpstr>
      <vt:lpstr>Bony portion</vt:lpstr>
      <vt:lpstr>Vomer bone</vt:lpstr>
      <vt:lpstr>PowerPoint Presentation</vt:lpstr>
      <vt:lpstr>Clinical  importance</vt:lpstr>
      <vt:lpstr>Histology</vt:lpstr>
      <vt:lpstr>histology</vt:lpstr>
      <vt:lpstr>Blood supply</vt:lpstr>
      <vt:lpstr>PowerPoint Presentation</vt:lpstr>
      <vt:lpstr>Little’s area</vt:lpstr>
      <vt:lpstr>PowerPoint Presentation</vt:lpstr>
      <vt:lpstr>Venous drainage</vt:lpstr>
      <vt:lpstr>Nerve supply</vt:lpstr>
      <vt:lpstr>Nerve supply</vt:lpstr>
      <vt:lpstr>PowerPoint Presentation</vt:lpstr>
      <vt:lpstr>Lymphatic drainage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of nasal septum</dc:title>
  <dc:creator>Thanuja</dc:creator>
  <cp:lastModifiedBy>Thanuja</cp:lastModifiedBy>
  <cp:revision>29</cp:revision>
  <dcterms:created xsi:type="dcterms:W3CDTF">2006-08-16T00:00:00Z</dcterms:created>
  <dcterms:modified xsi:type="dcterms:W3CDTF">2020-04-18T03:31:53Z</dcterms:modified>
</cp:coreProperties>
</file>